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Montserrat"/>
      <p:regular r:id="rId11"/>
      <p:bold r:id="rId12"/>
      <p:italic r:id="rId13"/>
      <p:boldItalic r:id="rId14"/>
    </p:embeddedFont>
    <p:embeddedFont>
      <p:font typeface="Montserrat Medium"/>
      <p:regular r:id="rId15"/>
      <p:bold r:id="rId16"/>
      <p:italic r:id="rId17"/>
      <p:boldItalic r:id="rId18"/>
    </p:embeddedFont>
    <p:embeddedFont>
      <p:font typeface="Montserrat ExtraBold"/>
      <p:bold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font" Target="fonts/Montserrat-regular.fntdata"/><Relationship Id="rId10" Type="http://schemas.openxmlformats.org/officeDocument/2006/relationships/slide" Target="slides/slide6.xml"/><Relationship Id="rId13" Type="http://schemas.openxmlformats.org/officeDocument/2006/relationships/font" Target="fonts/Montserrat-italic.fntdata"/><Relationship Id="rId12" Type="http://schemas.openxmlformats.org/officeDocument/2006/relationships/font" Target="fonts/Montserrat-bold.fntdata"/><Relationship Id="rId15" Type="http://schemas.openxmlformats.org/officeDocument/2006/relationships/font" Target="fonts/MontserratMedium-regular.fntdata"/><Relationship Id="rId14" Type="http://schemas.openxmlformats.org/officeDocument/2006/relationships/font" Target="fonts/Montserrat-boldItalic.fntdata"/><Relationship Id="rId17" Type="http://schemas.openxmlformats.org/officeDocument/2006/relationships/font" Target="fonts/MontserratMedium-italic.fntdata"/><Relationship Id="rId16" Type="http://schemas.openxmlformats.org/officeDocument/2006/relationships/font" Target="fonts/MontserratMedium-bold.fntdata"/><Relationship Id="rId19" Type="http://schemas.openxmlformats.org/officeDocument/2006/relationships/font" Target="fonts/MontserratExtraBold-bold.fntdata"/><Relationship Id="rId18" Type="http://schemas.openxmlformats.org/officeDocument/2006/relationships/font" Target="fonts/Montserrat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ee03567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ee03567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is very similar to cloud in the sense, it’s also for offloading compute but it runs applications close to where data is generated, like on devices or local servers. This reduces the need to send data to distant cloud servers, cutting down latency and bandwidth usage. It's ideal for real-time or bandwidth-sensitive tasks. It also considers security concerns.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Edge computing resources differ in capability, but users often have little visibility into what's available. Performance, latency, and power efficiency can vary significantly across edge clusters. Without clear benchmarks, it's hard to choose the right platform or optimize application deployment. Like for example, there could be clusters nearby that have compute </a:t>
            </a:r>
            <a:r>
              <a:rPr lang="en"/>
              <a:t>resources</a:t>
            </a:r>
            <a:r>
              <a:rPr lang="en"/>
              <a:t> like a </a:t>
            </a:r>
            <a:r>
              <a:rPr lang="en"/>
              <a:t>raspberry</a:t>
            </a:r>
            <a:r>
              <a:rPr lang="en"/>
              <a:t> pi or it could be all the way up to a massive server.</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69e9f2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69e9f2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0d79db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0d79db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5G Edge Cloud</a:t>
            </a:r>
            <a:endParaRPr/>
          </a:p>
        </p:txBody>
      </p:sp>
      <p:cxnSp>
        <p:nvCxnSpPr>
          <p:cNvPr id="159" name="Google Shape;159;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65" name="Google Shape;165;p37"/>
          <p:cNvSpPr txBox="1"/>
          <p:nvPr>
            <p:ph idx="1" type="body"/>
          </p:nvPr>
        </p:nvSpPr>
        <p:spPr>
          <a:xfrm>
            <a:off x="2047288" y="3714663"/>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Rahul Rajkumar</a:t>
            </a:r>
            <a:endParaRPr/>
          </a:p>
        </p:txBody>
      </p:sp>
      <p:cxnSp>
        <p:nvCxnSpPr>
          <p:cNvPr id="166" name="Google Shape;166;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7" name="Google Shape;167;p37"/>
          <p:cNvPicPr preferRelativeResize="0"/>
          <p:nvPr/>
        </p:nvPicPr>
        <p:blipFill>
          <a:blip r:embed="rId3">
            <a:alphaModFix/>
          </a:blip>
          <a:stretch>
            <a:fillRect/>
          </a:stretch>
        </p:blipFill>
        <p:spPr>
          <a:xfrm>
            <a:off x="4804100" y="1100387"/>
            <a:ext cx="2456024" cy="2455977"/>
          </a:xfrm>
          <a:prstGeom prst="rect">
            <a:avLst/>
          </a:prstGeom>
          <a:noFill/>
          <a:ln>
            <a:noFill/>
          </a:ln>
        </p:spPr>
      </p:pic>
      <p:pic>
        <p:nvPicPr>
          <p:cNvPr id="168" name="Google Shape;168;p37"/>
          <p:cNvPicPr preferRelativeResize="0"/>
          <p:nvPr/>
        </p:nvPicPr>
        <p:blipFill>
          <a:blip r:embed="rId4">
            <a:alphaModFix/>
          </a:blip>
          <a:stretch>
            <a:fillRect/>
          </a:stretch>
        </p:blipFill>
        <p:spPr>
          <a:xfrm>
            <a:off x="1621913" y="1100386"/>
            <a:ext cx="2456025" cy="2456025"/>
          </a:xfrm>
          <a:prstGeom prst="rect">
            <a:avLst/>
          </a:prstGeom>
          <a:noFill/>
          <a:ln>
            <a:noFill/>
          </a:ln>
        </p:spPr>
      </p:pic>
      <p:sp>
        <p:nvSpPr>
          <p:cNvPr id="169" name="Google Shape;169;p37"/>
          <p:cNvSpPr txBox="1"/>
          <p:nvPr>
            <p:ph idx="1" type="body"/>
          </p:nvPr>
        </p:nvSpPr>
        <p:spPr>
          <a:xfrm>
            <a:off x="5229450" y="3676563"/>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Andrew Michael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4051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solidFill>
                <a:schemeClr val="accent1"/>
              </a:solidFill>
            </a:endParaRPr>
          </a:p>
        </p:txBody>
      </p:sp>
      <p:sp>
        <p:nvSpPr>
          <p:cNvPr id="175" name="Google Shape;175;p38"/>
          <p:cNvSpPr txBox="1"/>
          <p:nvPr>
            <p:ph idx="1" type="body"/>
          </p:nvPr>
        </p:nvSpPr>
        <p:spPr>
          <a:xfrm>
            <a:off x="383600" y="1225100"/>
            <a:ext cx="2981400" cy="1378200"/>
          </a:xfrm>
          <a:prstGeom prst="rect">
            <a:avLst/>
          </a:prstGeom>
        </p:spPr>
        <p:txBody>
          <a:bodyPr anchorCtr="0" anchor="t" bIns="91425" lIns="91425" spcFirstLastPara="1" rIns="91425" wrap="square" tIns="91425">
            <a:noAutofit/>
          </a:bodyPr>
          <a:lstStyle/>
          <a:p>
            <a:pPr indent="-330200" lvl="0" marL="285750" rtl="0" algn="l">
              <a:lnSpc>
                <a:spcPct val="150000"/>
              </a:lnSpc>
              <a:spcBef>
                <a:spcPts val="0"/>
              </a:spcBef>
              <a:spcAft>
                <a:spcPts val="0"/>
              </a:spcAft>
              <a:buSzPts val="1600"/>
              <a:buChar char="-"/>
            </a:pPr>
            <a:r>
              <a:rPr lang="en" sz="1600"/>
              <a:t>What we working on: </a:t>
            </a:r>
            <a:r>
              <a:rPr b="1" lang="en" sz="1600"/>
              <a:t>Edge</a:t>
            </a:r>
            <a:endParaRPr b="1" sz="1600"/>
          </a:p>
          <a:p>
            <a:pPr indent="-330200" lvl="0" marL="285750" rtl="0" algn="l">
              <a:lnSpc>
                <a:spcPct val="150000"/>
              </a:lnSpc>
              <a:spcBef>
                <a:spcPts val="0"/>
              </a:spcBef>
              <a:spcAft>
                <a:spcPts val="0"/>
              </a:spcAft>
              <a:buSzPts val="1600"/>
              <a:buChar char="-"/>
            </a:pPr>
            <a:r>
              <a:rPr lang="en" sz="1600"/>
              <a:t>What we </a:t>
            </a:r>
            <a:r>
              <a:rPr lang="en" sz="1600"/>
              <a:t>doing: </a:t>
            </a:r>
            <a:r>
              <a:rPr b="1" lang="en" sz="1600"/>
              <a:t>Creating Benchmarks</a:t>
            </a:r>
            <a:endParaRPr b="1" sz="1600"/>
          </a:p>
        </p:txBody>
      </p:sp>
      <p:cxnSp>
        <p:nvCxnSpPr>
          <p:cNvPr id="176" name="Google Shape;176;p38"/>
          <p:cNvCxnSpPr/>
          <p:nvPr/>
        </p:nvCxnSpPr>
        <p:spPr>
          <a:xfrm>
            <a:off x="492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7" name="Google Shape;177;p38"/>
          <p:cNvPicPr preferRelativeResize="0"/>
          <p:nvPr/>
        </p:nvPicPr>
        <p:blipFill rotWithShape="1">
          <a:blip r:embed="rId3">
            <a:alphaModFix/>
          </a:blip>
          <a:srcRect b="0" l="0" r="0" t="10578"/>
          <a:stretch/>
        </p:blipFill>
        <p:spPr>
          <a:xfrm>
            <a:off x="3365000" y="721125"/>
            <a:ext cx="5658099" cy="357521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type="title"/>
          </p:nvPr>
        </p:nvSpPr>
        <p:spPr>
          <a:xfrm>
            <a:off x="276493" y="458928"/>
            <a:ext cx="3255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a:t>
            </a:r>
            <a:endParaRPr>
              <a:solidFill>
                <a:schemeClr val="accent1"/>
              </a:solidFill>
            </a:endParaRPr>
          </a:p>
        </p:txBody>
      </p:sp>
      <p:sp>
        <p:nvSpPr>
          <p:cNvPr id="183" name="Google Shape;183;p39"/>
          <p:cNvSpPr txBox="1"/>
          <p:nvPr>
            <p:ph idx="1" type="body"/>
          </p:nvPr>
        </p:nvSpPr>
        <p:spPr>
          <a:xfrm>
            <a:off x="261375" y="1109877"/>
            <a:ext cx="2096700" cy="2523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Found</a:t>
            </a:r>
            <a:r>
              <a:rPr lang="en" sz="1600"/>
              <a:t> existing research</a:t>
            </a:r>
            <a:endParaRPr sz="1600"/>
          </a:p>
          <a:p>
            <a:pPr indent="-330200" lvl="0" marL="457200" rtl="0" algn="l">
              <a:lnSpc>
                <a:spcPct val="150000"/>
              </a:lnSpc>
              <a:spcBef>
                <a:spcPts val="0"/>
              </a:spcBef>
              <a:spcAft>
                <a:spcPts val="0"/>
              </a:spcAft>
              <a:buSzPts val="1600"/>
              <a:buChar char="-"/>
            </a:pPr>
            <a:r>
              <a:rPr lang="en" sz="1600"/>
              <a:t>Setting up experiment environment </a:t>
            </a:r>
            <a:endParaRPr sz="1600"/>
          </a:p>
        </p:txBody>
      </p:sp>
      <p:cxnSp>
        <p:nvCxnSpPr>
          <p:cNvPr id="184" name="Google Shape;184;p39"/>
          <p:cNvCxnSpPr/>
          <p:nvPr/>
        </p:nvCxnSpPr>
        <p:spPr>
          <a:xfrm>
            <a:off x="338162" y="427925"/>
            <a:ext cx="1942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5" name="Google Shape;185;p39"/>
          <p:cNvPicPr preferRelativeResize="0"/>
          <p:nvPr/>
        </p:nvPicPr>
        <p:blipFill>
          <a:blip r:embed="rId3">
            <a:alphaModFix/>
          </a:blip>
          <a:stretch>
            <a:fillRect/>
          </a:stretch>
        </p:blipFill>
        <p:spPr>
          <a:xfrm>
            <a:off x="2521025" y="472750"/>
            <a:ext cx="6535173" cy="39283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365975" y="454328"/>
            <a:ext cx="1937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Plans</a:t>
            </a:r>
            <a:endParaRPr>
              <a:solidFill>
                <a:schemeClr val="accent1"/>
              </a:solidFill>
            </a:endParaRPr>
          </a:p>
        </p:txBody>
      </p:sp>
      <p:cxnSp>
        <p:nvCxnSpPr>
          <p:cNvPr id="191" name="Google Shape;191;p40"/>
          <p:cNvCxnSpPr/>
          <p:nvPr/>
        </p:nvCxnSpPr>
        <p:spPr>
          <a:xfrm>
            <a:off x="402685" y="423325"/>
            <a:ext cx="11565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2" name="Google Shape;192;p40"/>
          <p:cNvPicPr preferRelativeResize="0"/>
          <p:nvPr/>
        </p:nvPicPr>
        <p:blipFill rotWithShape="1">
          <a:blip r:embed="rId3">
            <a:alphaModFix/>
          </a:blip>
          <a:srcRect b="2923" l="0" r="6655" t="17635"/>
          <a:stretch/>
        </p:blipFill>
        <p:spPr>
          <a:xfrm>
            <a:off x="2184675" y="381775"/>
            <a:ext cx="6906272" cy="4439625"/>
          </a:xfrm>
          <a:prstGeom prst="rect">
            <a:avLst/>
          </a:prstGeom>
          <a:noFill/>
          <a:ln>
            <a:noFill/>
          </a:ln>
        </p:spPr>
      </p:pic>
      <p:pic>
        <p:nvPicPr>
          <p:cNvPr id="193" name="Google Shape;193;p40"/>
          <p:cNvPicPr preferRelativeResize="0"/>
          <p:nvPr/>
        </p:nvPicPr>
        <p:blipFill>
          <a:blip r:embed="rId4">
            <a:alphaModFix/>
          </a:blip>
          <a:stretch>
            <a:fillRect/>
          </a:stretch>
        </p:blipFill>
        <p:spPr>
          <a:xfrm>
            <a:off x="0" y="2989200"/>
            <a:ext cx="2306700" cy="230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ph type="title"/>
          </p:nvPr>
        </p:nvSpPr>
        <p:spPr>
          <a:xfrm>
            <a:off x="2430700" y="1878000"/>
            <a:ext cx="4017000" cy="6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Questions?</a:t>
            </a:r>
            <a:endParaRPr sz="4800"/>
          </a:p>
          <a:p>
            <a:pPr indent="0" lvl="0" marL="0" rtl="0" algn="ctr">
              <a:spcBef>
                <a:spcPts val="0"/>
              </a:spcBef>
              <a:spcAft>
                <a:spcPts val="0"/>
              </a:spcAft>
              <a:buNone/>
            </a:pPr>
            <a:r>
              <a:rPr lang="en" sz="1400"/>
              <a:t>(we </a:t>
            </a:r>
            <a:r>
              <a:rPr i="1" lang="en" sz="1400"/>
              <a:t>should </a:t>
            </a:r>
            <a:r>
              <a:rPr lang="en" sz="1400"/>
              <a:t>know the answer)</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